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71" r:id="rId7"/>
    <p:sldId id="267" r:id="rId8"/>
    <p:sldId id="269" r:id="rId9"/>
    <p:sldId id="262" r:id="rId10"/>
    <p:sldId id="263" r:id="rId11"/>
    <p:sldId id="264" r:id="rId12"/>
    <p:sldId id="265" r:id="rId13"/>
    <p:sldId id="261" r:id="rId14"/>
    <p:sldId id="266" r:id="rId15"/>
    <p:sldId id="272" r:id="rId16"/>
    <p:sldId id="268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D8E426-900A-42FC-86E7-4A4B7BF45B22}" type="datetimeFigureOut">
              <a:rPr lang="en-CA" smtClean="0"/>
              <a:pPr/>
              <a:t>2015-01-10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C13128-3FF4-40E2-ACC1-819F3F2C739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24896" y="1556240"/>
            <a:ext cx="4965776" cy="15435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dirty="0" smtClean="0">
                <a:solidFill>
                  <a:srgbClr val="00B0F0"/>
                </a:solidFill>
                <a:latin typeface="Mistral" panose="03090702030407020403" pitchFamily="66" charset="0"/>
              </a:rPr>
              <a:t>Communication</a:t>
            </a:r>
            <a:r>
              <a:rPr lang="en-CA" dirty="0" smtClean="0"/>
              <a:t>,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Effective</a:t>
            </a:r>
            <a:r>
              <a:rPr lang="en-CA" dirty="0" smtClean="0">
                <a:latin typeface="Algerian" panose="04020705040A02060702" pitchFamily="82" charset="0"/>
              </a:rPr>
              <a:t> </a:t>
            </a:r>
            <a:r>
              <a:rPr lang="en-CA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Communication</a:t>
            </a:r>
            <a:endParaRPr lang="en-CA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511131" cy="20882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CA" sz="1200" b="1" dirty="0">
                <a:solidFill>
                  <a:srgbClr val="C00000"/>
                </a:solidFill>
                <a:latin typeface="Mistral" panose="03090702030407020403" pitchFamily="66" charset="0"/>
              </a:rPr>
              <a:t>Dr. Syed A Aziz, </a:t>
            </a:r>
            <a:r>
              <a:rPr lang="en-CA" sz="1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Ph.D</a:t>
            </a:r>
            <a:r>
              <a:rPr lang="en-CA" sz="1200" b="1" dirty="0">
                <a:solidFill>
                  <a:srgbClr val="C00000"/>
                </a:solidFill>
                <a:latin typeface="Mistral" panose="03090702030407020403" pitchFamily="66" charset="0"/>
              </a:rPr>
              <a:t>.</a:t>
            </a:r>
          </a:p>
          <a:p>
            <a:r>
              <a:rPr lang="en-CA" sz="1200" b="1" dirty="0">
                <a:solidFill>
                  <a:srgbClr val="C00000"/>
                </a:solidFill>
                <a:latin typeface="Mistral" panose="03090702030407020403" pitchFamily="66" charset="0"/>
              </a:rPr>
              <a:t>Research Scientist, Regulatory Toxicology Research Division, </a:t>
            </a:r>
            <a:r>
              <a:rPr lang="en-CA" sz="1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Health </a:t>
            </a:r>
            <a:r>
              <a:rPr lang="en-CA" sz="1200" b="1" dirty="0">
                <a:solidFill>
                  <a:srgbClr val="C00000"/>
                </a:solidFill>
                <a:latin typeface="Mistral" panose="03090702030407020403" pitchFamily="66" charset="0"/>
              </a:rPr>
              <a:t>Canada,</a:t>
            </a:r>
          </a:p>
          <a:p>
            <a:r>
              <a:rPr lang="en-CA" sz="1200" b="1" dirty="0">
                <a:solidFill>
                  <a:srgbClr val="C00000"/>
                </a:solidFill>
                <a:latin typeface="Mistral" panose="03090702030407020403" pitchFamily="66" charset="0"/>
              </a:rPr>
              <a:t>Adjunct Professor, Faculty of Medicine, Department of Pathology and Laboratory Medicine, University of Ottawa, Canada.</a:t>
            </a:r>
          </a:p>
          <a:p>
            <a:r>
              <a:rPr lang="en-CA" sz="1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saziz@uottawa.ca</a:t>
            </a:r>
            <a:endParaRPr lang="en-CA" sz="1200" b="1" dirty="0">
              <a:solidFill>
                <a:srgbClr val="C00000"/>
              </a:solidFill>
              <a:latin typeface="Mistral" panose="03090702030407020403" pitchFamily="66" charset="0"/>
            </a:endParaRPr>
          </a:p>
          <a:p>
            <a:endParaRPr lang="en-CA" sz="1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16632"/>
            <a:ext cx="2638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There are 7 </a:t>
            </a:r>
            <a:r>
              <a:rPr lang="en-CA" b="1" dirty="0" smtClean="0">
                <a:solidFill>
                  <a:srgbClr val="00B050"/>
                </a:solidFill>
              </a:rPr>
              <a:t>C’s (Cont.)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20688"/>
            <a:ext cx="8568952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CA" b="1" dirty="0" smtClean="0">
                <a:solidFill>
                  <a:srgbClr val="0070C0"/>
                </a:solidFill>
              </a:rPr>
              <a:t>3- Consideration </a:t>
            </a:r>
          </a:p>
          <a:p>
            <a:pPr algn="just"/>
            <a:endParaRPr lang="en-CA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Consideration </a:t>
            </a:r>
            <a:r>
              <a:rPr lang="en-CA" b="1" dirty="0">
                <a:solidFill>
                  <a:srgbClr val="C00000"/>
                </a:solidFill>
              </a:rPr>
              <a:t>implies “stepping into the shoes of others”.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Effective </a:t>
            </a:r>
            <a:r>
              <a:rPr lang="en-CA" b="1" dirty="0">
                <a:solidFill>
                  <a:srgbClr val="C00000"/>
                </a:solidFill>
              </a:rPr>
              <a:t>communication must take the audience into consideration, </a:t>
            </a:r>
            <a:r>
              <a:rPr lang="en-CA" b="1" dirty="0" err="1">
                <a:solidFill>
                  <a:srgbClr val="C00000"/>
                </a:solidFill>
              </a:rPr>
              <a:t>i.e</a:t>
            </a:r>
            <a:r>
              <a:rPr lang="en-CA" b="1" dirty="0">
                <a:solidFill>
                  <a:srgbClr val="C00000"/>
                </a:solidFill>
              </a:rPr>
              <a:t>, the audience’s view points, background, mind-set, education level, etc.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Make </a:t>
            </a:r>
            <a:r>
              <a:rPr lang="en-CA" b="1" dirty="0">
                <a:solidFill>
                  <a:srgbClr val="C00000"/>
                </a:solidFill>
              </a:rPr>
              <a:t>an attempt to envisage your audience, their requirements, emotions as well as problems.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algn="just"/>
            <a:r>
              <a:rPr lang="en-CA" b="1" dirty="0" smtClean="0">
                <a:solidFill>
                  <a:srgbClr val="0070C0"/>
                </a:solidFill>
              </a:rPr>
              <a:t>4- Clarity</a:t>
            </a:r>
            <a:endParaRPr lang="en-CA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Clarity </a:t>
            </a:r>
            <a:r>
              <a:rPr lang="en-CA" b="1" dirty="0">
                <a:solidFill>
                  <a:srgbClr val="C00000"/>
                </a:solidFill>
              </a:rPr>
              <a:t>implies emphasizing on a specific message or goal at a time, rather than trying to achieve too much at once.</a:t>
            </a:r>
          </a:p>
        </p:txBody>
      </p:sp>
    </p:spTree>
    <p:extLst>
      <p:ext uri="{BB962C8B-B14F-4D97-AF65-F5344CB8AC3E}">
        <p14:creationId xmlns:p14="http://schemas.microsoft.com/office/powerpoint/2010/main" xmlns="" val="41247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16632"/>
            <a:ext cx="2638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There are 7 </a:t>
            </a:r>
            <a:r>
              <a:rPr lang="en-CA" b="1" dirty="0" smtClean="0">
                <a:solidFill>
                  <a:srgbClr val="00B050"/>
                </a:solidFill>
              </a:rPr>
              <a:t>C’s (Cont.)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0688"/>
            <a:ext cx="8424936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5- Concreteness</a:t>
            </a:r>
          </a:p>
          <a:p>
            <a:endParaRPr lang="en-C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Concrete </a:t>
            </a:r>
            <a:r>
              <a:rPr lang="en-CA" b="1" dirty="0">
                <a:solidFill>
                  <a:srgbClr val="C00000"/>
                </a:solidFill>
              </a:rPr>
              <a:t>communication implies being particular and clear rather than fuzzy and general.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Concreteness </a:t>
            </a:r>
            <a:r>
              <a:rPr lang="en-CA" b="1" dirty="0">
                <a:solidFill>
                  <a:srgbClr val="C00000"/>
                </a:solidFill>
              </a:rPr>
              <a:t>strengthens the confidence</a:t>
            </a:r>
            <a:r>
              <a:rPr lang="en-CA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0070C0"/>
                </a:solidFill>
              </a:rPr>
              <a:t>6- Courtesy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Courtesy </a:t>
            </a:r>
            <a:r>
              <a:rPr lang="en-CA" b="1" dirty="0">
                <a:solidFill>
                  <a:srgbClr val="C00000"/>
                </a:solidFill>
              </a:rPr>
              <a:t>in message implies the message should show the sender’s expression as well as should respect the receiver.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The </a:t>
            </a:r>
            <a:r>
              <a:rPr lang="en-CA" b="1" dirty="0">
                <a:solidFill>
                  <a:srgbClr val="C00000"/>
                </a:solidFill>
              </a:rPr>
              <a:t>sender of the message should be sincerely polite, judicious, reflective and </a:t>
            </a:r>
            <a:r>
              <a:rPr lang="en-CA" b="1" dirty="0" smtClean="0">
                <a:solidFill>
                  <a:srgbClr val="C00000"/>
                </a:solidFill>
              </a:rPr>
              <a:t>enthusiastic.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3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2730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86355"/>
            <a:ext cx="842493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7- Correctness</a:t>
            </a:r>
          </a:p>
          <a:p>
            <a:endParaRPr lang="en-CA" b="1" dirty="0"/>
          </a:p>
          <a:p>
            <a:r>
              <a:rPr lang="en-CA" b="1" dirty="0" smtClean="0">
                <a:solidFill>
                  <a:srgbClr val="C00000"/>
                </a:solidFill>
              </a:rPr>
              <a:t>Correctness </a:t>
            </a:r>
            <a:r>
              <a:rPr lang="en-CA" b="1" dirty="0">
                <a:solidFill>
                  <a:srgbClr val="C00000"/>
                </a:solidFill>
              </a:rPr>
              <a:t>in communication implies that there are no grammatical </a:t>
            </a:r>
            <a:r>
              <a:rPr lang="en-CA" b="1" dirty="0" smtClean="0">
                <a:solidFill>
                  <a:srgbClr val="C00000"/>
                </a:solidFill>
              </a:rPr>
              <a:t>or spell </a:t>
            </a:r>
            <a:r>
              <a:rPr lang="en-CA" b="1" dirty="0">
                <a:solidFill>
                  <a:srgbClr val="C00000"/>
                </a:solidFill>
              </a:rPr>
              <a:t>errors 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rgbClr val="C00000"/>
                </a:solidFill>
              </a:rPr>
              <a:t>in communication.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579" y="2060848"/>
            <a:ext cx="45148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2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572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188640"/>
            <a:ext cx="71287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00B050"/>
                </a:solidFill>
              </a:rPr>
              <a:t>Six Basic Principles of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370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4087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806489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Effective communication. </a:t>
            </a:r>
            <a:endParaRPr lang="en-CA" b="1" dirty="0" smtClean="0">
              <a:solidFill>
                <a:srgbClr val="C00000"/>
              </a:solidFill>
            </a:endParaRPr>
          </a:p>
          <a:p>
            <a:pPr algn="ctr"/>
            <a:r>
              <a:rPr lang="en-CA" b="1" dirty="0" smtClean="0">
                <a:solidFill>
                  <a:srgbClr val="C00000"/>
                </a:solidFill>
              </a:rPr>
              <a:t>It's </a:t>
            </a:r>
            <a:r>
              <a:rPr lang="en-CA" b="1" dirty="0">
                <a:solidFill>
                  <a:srgbClr val="C00000"/>
                </a:solidFill>
              </a:rPr>
              <a:t>easy to talk about, </a:t>
            </a:r>
            <a:endParaRPr lang="en-CA" b="1" dirty="0" smtClean="0">
              <a:solidFill>
                <a:srgbClr val="C00000"/>
              </a:solidFill>
            </a:endParaRPr>
          </a:p>
          <a:p>
            <a:pPr algn="ctr"/>
            <a:r>
              <a:rPr lang="en-CA" b="1" dirty="0" smtClean="0">
                <a:solidFill>
                  <a:srgbClr val="C00000"/>
                </a:solidFill>
              </a:rPr>
              <a:t>key </a:t>
            </a:r>
            <a:r>
              <a:rPr lang="en-CA" b="1" dirty="0">
                <a:solidFill>
                  <a:srgbClr val="C00000"/>
                </a:solidFill>
              </a:rPr>
              <a:t>to a smooth operation, </a:t>
            </a:r>
            <a:endParaRPr lang="en-CA" b="1" dirty="0" smtClean="0">
              <a:solidFill>
                <a:srgbClr val="C00000"/>
              </a:solidFill>
            </a:endParaRPr>
          </a:p>
          <a:p>
            <a:pPr algn="ctr"/>
            <a:r>
              <a:rPr lang="en-CA" b="1" dirty="0" smtClean="0">
                <a:solidFill>
                  <a:srgbClr val="C00000"/>
                </a:solidFill>
              </a:rPr>
              <a:t>but </a:t>
            </a:r>
            <a:r>
              <a:rPr lang="en-CA" b="1" dirty="0">
                <a:solidFill>
                  <a:srgbClr val="C00000"/>
                </a:solidFill>
              </a:rPr>
              <a:t>difficult to </a:t>
            </a:r>
            <a:r>
              <a:rPr lang="en-CA" b="1" dirty="0" smtClean="0">
                <a:solidFill>
                  <a:srgbClr val="C00000"/>
                </a:solidFill>
              </a:rPr>
              <a:t>master.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916832"/>
            <a:ext cx="8064896" cy="48013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rgbClr val="0070C0"/>
                </a:solidFill>
              </a:rPr>
              <a:t>Listen. </a:t>
            </a:r>
            <a:endParaRPr lang="en-C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3943350" lvl="8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0070C0"/>
                </a:solidFill>
              </a:rPr>
              <a:t>Basics</a:t>
            </a:r>
            <a:r>
              <a:rPr lang="en-CA" b="1" dirty="0">
                <a:solidFill>
                  <a:srgbClr val="0070C0"/>
                </a:solidFill>
              </a:rPr>
              <a:t>. </a:t>
            </a:r>
            <a:endParaRPr lang="en-C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3486150" lvl="7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0070C0"/>
                </a:solidFill>
              </a:rPr>
              <a:t>Preparation.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0070C0"/>
                </a:solidFill>
              </a:rPr>
              <a:t>Visuals.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3486150" lvl="7" indent="-285750"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rgbClr val="0070C0"/>
                </a:solidFill>
              </a:rPr>
              <a:t>Conciseness.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rgbClr val="0070C0"/>
                </a:solidFill>
              </a:rPr>
              <a:t>Relate.</a:t>
            </a:r>
            <a:endParaRPr lang="en-C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1080120" cy="13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066878"/>
            <a:ext cx="1512168" cy="107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9331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563" y="3429000"/>
            <a:ext cx="1152128" cy="11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1525"/>
            <a:ext cx="1558629" cy="110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795" y="5085184"/>
            <a:ext cx="1812812" cy="16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726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b="1" dirty="0">
                <a:solidFill>
                  <a:srgbClr val="00B050"/>
                </a:solidFill>
              </a:rPr>
              <a:t>Professional touch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2880320" cy="385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SAAZIZ\Desktop\Copy of Aziz Photos\IMG_83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0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2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6805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E-mail Account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29" y="588969"/>
            <a:ext cx="7632848" cy="53322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sz="1200" b="1" dirty="0" smtClean="0">
              <a:solidFill>
                <a:srgbClr val="C00000"/>
              </a:solidFill>
            </a:endParaRPr>
          </a:p>
          <a:p>
            <a:r>
              <a:rPr lang="en-CA" sz="1200" b="1" dirty="0" smtClean="0">
                <a:solidFill>
                  <a:srgbClr val="00B050"/>
                </a:solidFill>
              </a:rPr>
              <a:t>Free Email accounts (Amateur) </a:t>
            </a:r>
          </a:p>
          <a:p>
            <a:endParaRPr lang="en-CA" sz="1200" b="1" dirty="0" smtClean="0">
              <a:solidFill>
                <a:srgbClr val="C00000"/>
              </a:solidFill>
            </a:endParaRPr>
          </a:p>
          <a:p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Hotmail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Yahoo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Gmail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err="1" smtClean="0">
                <a:solidFill>
                  <a:srgbClr val="C00000"/>
                </a:solidFill>
              </a:rPr>
              <a:t>Zoho</a:t>
            </a:r>
            <a:r>
              <a:rPr lang="en-CA" sz="1050" b="1" dirty="0" smtClean="0">
                <a:solidFill>
                  <a:srgbClr val="C00000"/>
                </a:solidFill>
              </a:rPr>
              <a:t> Mail 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err="1" smtClean="0">
                <a:solidFill>
                  <a:srgbClr val="C00000"/>
                </a:solidFill>
              </a:rPr>
              <a:t>Yandex.Mail</a:t>
            </a: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AIM Mail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iCloud Mail 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Outlook.com 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Mail.com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err="1" smtClean="0">
                <a:solidFill>
                  <a:srgbClr val="C00000"/>
                </a:solidFill>
              </a:rPr>
              <a:t>Shortmail</a:t>
            </a: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Inbox.com 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Facebook Messages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CA" sz="1050" b="1" dirty="0" smtClean="0">
                <a:solidFill>
                  <a:srgbClr val="C00000"/>
                </a:solidFill>
              </a:rPr>
              <a:t>My Way Mail </a:t>
            </a:r>
          </a:p>
          <a:p>
            <a:pPr marL="228600" indent="-228600">
              <a:buFont typeface="+mj-lt"/>
              <a:buAutoNum type="arabicPeriod"/>
            </a:pPr>
            <a:endParaRPr lang="en-CA" sz="1050" b="1" dirty="0" smtClean="0">
              <a:solidFill>
                <a:srgbClr val="C00000"/>
              </a:solidFill>
            </a:endParaRPr>
          </a:p>
          <a:p>
            <a:endParaRPr lang="en-CA" sz="1050" b="1" dirty="0" smtClean="0">
              <a:solidFill>
                <a:srgbClr val="C00000"/>
              </a:solidFill>
            </a:endParaRPr>
          </a:p>
          <a:p>
            <a:endParaRPr lang="en-CA" sz="105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94617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Professional 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412776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400" b="1" dirty="0">
                <a:solidFill>
                  <a:srgbClr val="C00000"/>
                </a:solidFill>
              </a:rPr>
              <a:t>cmail.carleton.ca</a:t>
            </a:r>
          </a:p>
          <a:p>
            <a:pPr marL="342900" indent="-342900">
              <a:buFont typeface="+mj-lt"/>
              <a:buAutoNum type="arabicPeriod"/>
            </a:pPr>
            <a:endParaRPr lang="en-CA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b="1" dirty="0">
                <a:solidFill>
                  <a:srgbClr val="C00000"/>
                </a:solidFill>
              </a:rPr>
              <a:t>uottawa.ca</a:t>
            </a:r>
          </a:p>
          <a:p>
            <a:pPr marL="342900" indent="-342900">
              <a:buFont typeface="+mj-lt"/>
              <a:buAutoNum type="arabicPeriod"/>
            </a:pPr>
            <a:endParaRPr lang="en-CA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b="1" dirty="0" err="1">
                <a:solidFill>
                  <a:srgbClr val="C00000"/>
                </a:solidFill>
              </a:rPr>
              <a:t>edu</a:t>
            </a:r>
            <a:r>
              <a:rPr lang="en-CA" sz="1400" b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CA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b="1" dirty="0">
                <a:solidFill>
                  <a:srgbClr val="C00000"/>
                </a:solidFill>
              </a:rPr>
              <a:t>org.</a:t>
            </a:r>
          </a:p>
          <a:p>
            <a:pPr marL="342900" indent="-342900">
              <a:buFont typeface="+mj-lt"/>
              <a:buAutoNum type="arabicPeriod"/>
            </a:pPr>
            <a:endParaRPr lang="en-CA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b="1" dirty="0">
                <a:solidFill>
                  <a:srgbClr val="C00000"/>
                </a:solidFill>
              </a:rPr>
              <a:t>gc.ca</a:t>
            </a:r>
          </a:p>
        </p:txBody>
      </p:sp>
    </p:spTree>
    <p:extLst>
      <p:ext uri="{BB962C8B-B14F-4D97-AF65-F5344CB8AC3E}">
        <p14:creationId xmlns:p14="http://schemas.microsoft.com/office/powerpoint/2010/main" xmlns="" val="37232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dirty="0" smtClean="0">
                <a:solidFill>
                  <a:srgbClr val="00B050"/>
                </a:solidFill>
              </a:rPr>
              <a:t>Subject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17682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2398" y="1052736"/>
            <a:ext cx="4456026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CA" sz="1400" b="1" dirty="0">
                <a:solidFill>
                  <a:srgbClr val="C00000"/>
                </a:solidFill>
              </a:rPr>
              <a:t>The most opened emails have subject lines of two words or less.  </a:t>
            </a:r>
            <a:endParaRPr lang="en-CA" sz="1400" b="1" dirty="0" smtClean="0">
              <a:solidFill>
                <a:srgbClr val="C00000"/>
              </a:solidFill>
            </a:endParaRPr>
          </a:p>
          <a:p>
            <a:pPr algn="just"/>
            <a:endParaRPr lang="en-CA" sz="1400" b="1" dirty="0">
              <a:solidFill>
                <a:srgbClr val="C00000"/>
              </a:solidFill>
            </a:endParaRPr>
          </a:p>
          <a:p>
            <a:pPr algn="just"/>
            <a:r>
              <a:rPr lang="en-CA" sz="1400" b="1" dirty="0" smtClean="0">
                <a:solidFill>
                  <a:srgbClr val="C00000"/>
                </a:solidFill>
              </a:rPr>
              <a:t>On </a:t>
            </a:r>
            <a:r>
              <a:rPr lang="en-CA" sz="1400" b="1" dirty="0">
                <a:solidFill>
                  <a:srgbClr val="C00000"/>
                </a:solidFill>
              </a:rPr>
              <a:t>average, these types of emails had an open rate of 80</a:t>
            </a:r>
            <a:r>
              <a:rPr lang="en-CA" sz="1400" b="1" dirty="0" smtClean="0">
                <a:solidFill>
                  <a:srgbClr val="C00000"/>
                </a:solidFill>
              </a:rPr>
              <a:t>%. </a:t>
            </a:r>
          </a:p>
          <a:p>
            <a:pPr algn="just"/>
            <a:endParaRPr lang="en-CA" sz="1400" b="1" dirty="0">
              <a:solidFill>
                <a:srgbClr val="C00000"/>
              </a:solidFill>
            </a:endParaRPr>
          </a:p>
          <a:p>
            <a:pPr algn="just"/>
            <a:r>
              <a:rPr lang="en-CA" sz="1400" b="1" dirty="0" smtClean="0">
                <a:solidFill>
                  <a:srgbClr val="C00000"/>
                </a:solidFill>
              </a:rPr>
              <a:t>The </a:t>
            </a:r>
            <a:r>
              <a:rPr lang="en-CA" sz="1400" b="1" dirty="0">
                <a:solidFill>
                  <a:srgbClr val="C00000"/>
                </a:solidFill>
              </a:rPr>
              <a:t>second most opened emails had no subject line at all and were simply Re: or </a:t>
            </a:r>
            <a:r>
              <a:rPr lang="en-CA" sz="1400" b="1" dirty="0" err="1">
                <a:solidFill>
                  <a:srgbClr val="C00000"/>
                </a:solidFill>
              </a:rPr>
              <a:t>Fwd</a:t>
            </a:r>
            <a:r>
              <a:rPr lang="en-CA" sz="1400" b="1" dirty="0" smtClean="0">
                <a:solidFill>
                  <a:srgbClr val="C00000"/>
                </a:solidFill>
              </a:rPr>
              <a:t>: </a:t>
            </a:r>
          </a:p>
          <a:p>
            <a:pPr algn="just"/>
            <a:endParaRPr lang="en-CA" sz="1400" b="1" dirty="0">
              <a:solidFill>
                <a:srgbClr val="C00000"/>
              </a:solidFill>
            </a:endParaRPr>
          </a:p>
          <a:p>
            <a:pPr algn="just"/>
            <a:r>
              <a:rPr lang="en-CA" sz="1400" b="1" dirty="0" smtClean="0">
                <a:solidFill>
                  <a:srgbClr val="C00000"/>
                </a:solidFill>
              </a:rPr>
              <a:t>Subject </a:t>
            </a:r>
            <a:r>
              <a:rPr lang="en-CA" sz="1400" b="1" dirty="0">
                <a:solidFill>
                  <a:srgbClr val="C00000"/>
                </a:solidFill>
              </a:rPr>
              <a:t>lines with 5 or more words were the </a:t>
            </a:r>
            <a:r>
              <a:rPr lang="en-CA" sz="1400" b="1" i="1" dirty="0">
                <a:solidFill>
                  <a:srgbClr val="C00000"/>
                </a:solidFill>
              </a:rPr>
              <a:t>least </a:t>
            </a:r>
            <a:r>
              <a:rPr lang="en-CA" sz="1400" b="1" dirty="0">
                <a:solidFill>
                  <a:srgbClr val="C00000"/>
                </a:solidFill>
              </a:rPr>
              <a:t>opened with an opening success rate of under 15</a:t>
            </a:r>
            <a:r>
              <a:rPr lang="en-CA" sz="1400" b="1" dirty="0" smtClean="0">
                <a:solidFill>
                  <a:srgbClr val="C00000"/>
                </a:solidFill>
              </a:rPr>
              <a:t>%. </a:t>
            </a:r>
          </a:p>
          <a:p>
            <a:pPr algn="just"/>
            <a:endParaRPr lang="en-CA" sz="1400" b="1" dirty="0">
              <a:solidFill>
                <a:srgbClr val="C00000"/>
              </a:solidFill>
            </a:endParaRPr>
          </a:p>
          <a:p>
            <a:pPr algn="just"/>
            <a:r>
              <a:rPr lang="en-CA" sz="1400" b="1" dirty="0" smtClean="0">
                <a:solidFill>
                  <a:srgbClr val="C00000"/>
                </a:solidFill>
              </a:rPr>
              <a:t>Using </a:t>
            </a:r>
            <a:r>
              <a:rPr lang="en-CA" sz="1400" b="1" dirty="0">
                <a:solidFill>
                  <a:srgbClr val="C00000"/>
                </a:solidFill>
              </a:rPr>
              <a:t>simple, direct words like ‘Update’ or ‘Intro’ in an email had a nearly 90% chance of being opened.</a:t>
            </a:r>
          </a:p>
        </p:txBody>
      </p:sp>
    </p:spTree>
    <p:extLst>
      <p:ext uri="{BB962C8B-B14F-4D97-AF65-F5344CB8AC3E}">
        <p14:creationId xmlns:p14="http://schemas.microsoft.com/office/powerpoint/2010/main" xmlns="" val="10950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16832"/>
            <a:ext cx="655272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CA" sz="4800" b="1" dirty="0">
              <a:solidFill>
                <a:srgbClr val="FF0000"/>
              </a:solidFill>
            </a:endParaRPr>
          </a:p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Questions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332656"/>
            <a:ext cx="30963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</a:rPr>
              <a:t>Last but not least 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36712"/>
            <a:ext cx="576064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9600" dirty="0" smtClean="0">
                <a:solidFill>
                  <a:srgbClr val="C00000"/>
                </a:solidFill>
              </a:rPr>
              <a:t>Why this topic </a:t>
            </a:r>
            <a:endParaRPr lang="en-CA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2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260648"/>
            <a:ext cx="7520940" cy="548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Social Media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3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28092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C00000"/>
                </a:solidFill>
              </a:rPr>
              <a:t>Think once before you act,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CA" sz="4000" b="1" dirty="0">
              <a:solidFill>
                <a:srgbClr val="C0000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C00000"/>
                </a:solidFill>
              </a:rPr>
              <a:t>Think twice before you speak,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CA" sz="4000" b="1" dirty="0">
              <a:solidFill>
                <a:srgbClr val="C0000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C00000"/>
                </a:solidFill>
              </a:rPr>
              <a:t>Think thrice before you post on Facebook.</a:t>
            </a:r>
            <a:endParaRPr lang="en-CA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754" y="140709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30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601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04664"/>
            <a:ext cx="46085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Communication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7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AZIZ\Desktop\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88640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Communication Alphabets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0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16632"/>
            <a:ext cx="29546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Effective Communication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2" y="836712"/>
            <a:ext cx="9081392" cy="600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81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668" y="188640"/>
            <a:ext cx="33650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The Communication Process</a:t>
            </a:r>
          </a:p>
        </p:txBody>
      </p:sp>
      <p:pic>
        <p:nvPicPr>
          <p:cNvPr id="3074" name="Picture 2" descr="C:\Documents and Settings\SAAZIZ\Desktop\effective-communication-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2" y="764704"/>
            <a:ext cx="416995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764704"/>
            <a:ext cx="4932040" cy="4770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CA" sz="1600" b="1" dirty="0">
                <a:solidFill>
                  <a:srgbClr val="C00000"/>
                </a:solidFill>
              </a:rPr>
              <a:t>The effective communication process is a six step cycle, and unfortunately the communication can break down or become confused at any step.</a:t>
            </a:r>
          </a:p>
          <a:p>
            <a:pPr algn="just"/>
            <a:endParaRPr lang="en-CA" sz="1600" b="1" dirty="0">
              <a:solidFill>
                <a:srgbClr val="C00000"/>
              </a:solidFill>
            </a:endParaRPr>
          </a:p>
          <a:p>
            <a:pPr algn="just"/>
            <a:r>
              <a:rPr lang="en-CA" sz="1600" b="1" dirty="0">
                <a:solidFill>
                  <a:srgbClr val="C00000"/>
                </a:solidFill>
              </a:rPr>
              <a:t>Sometimes the symbolic message isn't even clear in our own brain, and yet we still expect others to know what we mean!</a:t>
            </a:r>
          </a:p>
          <a:p>
            <a:pPr algn="just"/>
            <a:endParaRPr lang="en-CA" sz="1600" b="1" dirty="0">
              <a:solidFill>
                <a:srgbClr val="C00000"/>
              </a:solidFill>
            </a:endParaRPr>
          </a:p>
          <a:p>
            <a:pPr algn="just"/>
            <a:r>
              <a:rPr lang="en-CA" sz="1600" b="1" dirty="0">
                <a:solidFill>
                  <a:srgbClr val="C00000"/>
                </a:solidFill>
              </a:rPr>
              <a:t>Then the encoding, sending, and decoding phases all provide opportunities for errors and misunderstandings to crop into the process.</a:t>
            </a:r>
          </a:p>
          <a:p>
            <a:pPr algn="just"/>
            <a:endParaRPr lang="en-CA" sz="1600" b="1" dirty="0">
              <a:solidFill>
                <a:srgbClr val="C00000"/>
              </a:solidFill>
            </a:endParaRPr>
          </a:p>
          <a:p>
            <a:pPr algn="just"/>
            <a:r>
              <a:rPr lang="en-CA" sz="1600" b="1" dirty="0">
                <a:solidFill>
                  <a:srgbClr val="C00000"/>
                </a:solidFill>
              </a:rPr>
              <a:t>In the fifth step, the receiver has to filter the message and decide what it means based on their own values, beliefs, filters, and memories.</a:t>
            </a:r>
          </a:p>
          <a:p>
            <a:pPr algn="just"/>
            <a:endParaRPr lang="en-CA" sz="1600" b="1" dirty="0">
              <a:solidFill>
                <a:srgbClr val="C00000"/>
              </a:solidFill>
            </a:endParaRPr>
          </a:p>
          <a:p>
            <a:pPr algn="just"/>
            <a:r>
              <a:rPr lang="en-CA" sz="1600" b="1" dirty="0">
                <a:solidFill>
                  <a:srgbClr val="C00000"/>
                </a:solidFill>
              </a:rPr>
              <a:t>If any of these steps fails, the result is confusion, conflict, and frustration.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0692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6632"/>
            <a:ext cx="84249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00B050"/>
                </a:solidFill>
              </a:rPr>
              <a:t>There are 7 C’s of effective communication which are applicable to both written as well as oral communication.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75" y="908720"/>
            <a:ext cx="8424936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CA" b="1" dirty="0" smtClean="0">
                <a:solidFill>
                  <a:srgbClr val="0070C0"/>
                </a:solidFill>
              </a:rPr>
              <a:t>1- Completeness.</a:t>
            </a:r>
          </a:p>
          <a:p>
            <a:pPr algn="just"/>
            <a:endParaRPr lang="en-CA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The </a:t>
            </a:r>
            <a:r>
              <a:rPr lang="en-CA" b="1" dirty="0">
                <a:solidFill>
                  <a:srgbClr val="C00000"/>
                </a:solidFill>
              </a:rPr>
              <a:t>communication must be complete. It should convey all facts required by the audience.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The </a:t>
            </a:r>
            <a:r>
              <a:rPr lang="en-CA" b="1" dirty="0">
                <a:solidFill>
                  <a:srgbClr val="C00000"/>
                </a:solidFill>
              </a:rPr>
              <a:t>sender of the message must take into consideration the receiver’s mind set and convey the message accordingly</a:t>
            </a:r>
            <a:r>
              <a:rPr lang="en-CA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CA" b="1" dirty="0">
              <a:solidFill>
                <a:srgbClr val="C00000"/>
              </a:solidFill>
            </a:endParaRPr>
          </a:p>
          <a:p>
            <a:pPr algn="just"/>
            <a:r>
              <a:rPr lang="en-CA" b="1" dirty="0" smtClean="0">
                <a:solidFill>
                  <a:srgbClr val="0070C0"/>
                </a:solidFill>
              </a:rPr>
              <a:t>2- Conciseness.</a:t>
            </a:r>
            <a:r>
              <a:rPr lang="en-CA" dirty="0"/>
              <a:t> </a:t>
            </a:r>
            <a:endParaRPr lang="en-CA" dirty="0" smtClean="0"/>
          </a:p>
          <a:p>
            <a:pPr algn="just"/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Conciseness </a:t>
            </a:r>
            <a:r>
              <a:rPr lang="en-CA" b="1" dirty="0">
                <a:solidFill>
                  <a:srgbClr val="C00000"/>
                </a:solidFill>
              </a:rPr>
              <a:t>means wordiness, </a:t>
            </a:r>
            <a:r>
              <a:rPr lang="en-CA" b="1" dirty="0" err="1">
                <a:solidFill>
                  <a:srgbClr val="C00000"/>
                </a:solidFill>
              </a:rPr>
              <a:t>i.e</a:t>
            </a:r>
            <a:r>
              <a:rPr lang="en-CA" b="1" dirty="0">
                <a:solidFill>
                  <a:srgbClr val="C00000"/>
                </a:solidFill>
              </a:rPr>
              <a:t>, communicating what you want to convey in least possible words without forgoing the other C’s of communication. </a:t>
            </a:r>
            <a:endParaRPr lang="en-C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CA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rgbClr val="C00000"/>
                </a:solidFill>
              </a:rPr>
              <a:t>Conciseness </a:t>
            </a:r>
            <a:r>
              <a:rPr lang="en-CA" b="1" dirty="0">
                <a:solidFill>
                  <a:srgbClr val="C00000"/>
                </a:solidFill>
              </a:rPr>
              <a:t>is a necessity for effective communication. </a:t>
            </a:r>
          </a:p>
        </p:txBody>
      </p:sp>
    </p:spTree>
    <p:extLst>
      <p:ext uri="{BB962C8B-B14F-4D97-AF65-F5344CB8AC3E}">
        <p14:creationId xmlns:p14="http://schemas.microsoft.com/office/powerpoint/2010/main" xmlns="" val="1532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950</TotalTime>
  <Words>502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Communication, Effective Communication</vt:lpstr>
      <vt:lpstr>Slide 2</vt:lpstr>
      <vt:lpstr>Social Media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Professional touch </vt:lpstr>
      <vt:lpstr>Slide 16</vt:lpstr>
      <vt:lpstr>Subject</vt:lpstr>
      <vt:lpstr>Slide 18</vt:lpstr>
    </vt:vector>
  </TitlesOfParts>
  <Company>Health Canada - Santé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Effective Communication</dc:title>
  <dc:creator>hcuser</dc:creator>
  <cp:lastModifiedBy>Qureshi Family</cp:lastModifiedBy>
  <cp:revision>39</cp:revision>
  <dcterms:created xsi:type="dcterms:W3CDTF">2014-10-20T14:49:44Z</dcterms:created>
  <dcterms:modified xsi:type="dcterms:W3CDTF">2015-01-11T04:08:26Z</dcterms:modified>
</cp:coreProperties>
</file>